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2"/>
  </p:notesMasterIdLst>
  <p:sldIdLst>
    <p:sldId id="256" r:id="rId2"/>
    <p:sldId id="334" r:id="rId3"/>
    <p:sldId id="292" r:id="rId4"/>
    <p:sldId id="313" r:id="rId5"/>
    <p:sldId id="325" r:id="rId6"/>
    <p:sldId id="258" r:id="rId7"/>
    <p:sldId id="341" r:id="rId8"/>
    <p:sldId id="338" r:id="rId9"/>
    <p:sldId id="324" r:id="rId10"/>
    <p:sldId id="326" r:id="rId11"/>
    <p:sldId id="328" r:id="rId12"/>
    <p:sldId id="332" r:id="rId13"/>
    <p:sldId id="333" r:id="rId14"/>
    <p:sldId id="327" r:id="rId15"/>
    <p:sldId id="330" r:id="rId16"/>
    <p:sldId id="339" r:id="rId17"/>
    <p:sldId id="329" r:id="rId18"/>
    <p:sldId id="331" r:id="rId19"/>
    <p:sldId id="259" r:id="rId20"/>
    <p:sldId id="276" r:id="rId21"/>
    <p:sldId id="261" r:id="rId22"/>
    <p:sldId id="277" r:id="rId23"/>
    <p:sldId id="262" r:id="rId24"/>
    <p:sldId id="283" r:id="rId25"/>
    <p:sldId id="263" r:id="rId26"/>
    <p:sldId id="280" r:id="rId27"/>
    <p:sldId id="281" r:id="rId28"/>
    <p:sldId id="285" r:id="rId29"/>
    <p:sldId id="282" r:id="rId30"/>
    <p:sldId id="286" r:id="rId31"/>
    <p:sldId id="288" r:id="rId32"/>
    <p:sldId id="287" r:id="rId33"/>
    <p:sldId id="264" r:id="rId34"/>
    <p:sldId id="304" r:id="rId35"/>
    <p:sldId id="305" r:id="rId36"/>
    <p:sldId id="291" r:id="rId37"/>
    <p:sldId id="302" r:id="rId38"/>
    <p:sldId id="303" r:id="rId39"/>
    <p:sldId id="265" r:id="rId40"/>
    <p:sldId id="289" r:id="rId41"/>
    <p:sldId id="301" r:id="rId42"/>
    <p:sldId id="266" r:id="rId43"/>
    <p:sldId id="309" r:id="rId44"/>
    <p:sldId id="311" r:id="rId45"/>
    <p:sldId id="300" r:id="rId46"/>
    <p:sldId id="306" r:id="rId47"/>
    <p:sldId id="307" r:id="rId48"/>
    <p:sldId id="267" r:id="rId49"/>
    <p:sldId id="298" r:id="rId50"/>
    <p:sldId id="315" r:id="rId51"/>
    <p:sldId id="317" r:id="rId52"/>
    <p:sldId id="321" r:id="rId53"/>
    <p:sldId id="322" r:id="rId54"/>
    <p:sldId id="318" r:id="rId55"/>
    <p:sldId id="323" r:id="rId56"/>
    <p:sldId id="308" r:id="rId57"/>
    <p:sldId id="268" r:id="rId58"/>
    <p:sldId id="336" r:id="rId59"/>
    <p:sldId id="335" r:id="rId60"/>
    <p:sldId id="340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08F29-EFD9-4885-93BB-08849ECAB5FB}" type="datetimeFigureOut">
              <a:rPr lang="en-US" smtClean="0"/>
              <a:pPr/>
              <a:t>11/16/2009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FDB73-E648-4E0C-AA99-670E045DFA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7/21/2009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079F8-B11C-46BB-ADB1-EBD7885764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tiff"/><Relationship Id="rId4" Type="http://schemas.openxmlformats.org/officeDocument/2006/relationships/image" Target="../media/image75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7" Type="http://schemas.openxmlformats.org/officeDocument/2006/relationships/image" Target="../media/image84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tiff"/><Relationship Id="rId5" Type="http://schemas.openxmlformats.org/officeDocument/2006/relationships/image" Target="../media/image82.tiff"/><Relationship Id="rId4" Type="http://schemas.openxmlformats.org/officeDocument/2006/relationships/image" Target="../media/image81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7" Type="http://schemas.openxmlformats.org/officeDocument/2006/relationships/image" Target="../media/image90.tiff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tiff"/><Relationship Id="rId5" Type="http://schemas.openxmlformats.org/officeDocument/2006/relationships/image" Target="../media/image88.tiff"/><Relationship Id="rId4" Type="http://schemas.openxmlformats.org/officeDocument/2006/relationships/image" Target="../media/image87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tiff"/><Relationship Id="rId4" Type="http://schemas.openxmlformats.org/officeDocument/2006/relationships/image" Target="../media/image93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tiff"/><Relationship Id="rId4" Type="http://schemas.openxmlformats.org/officeDocument/2006/relationships/image" Target="../media/image100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600200"/>
            <a:ext cx="6781800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Synthesis and Characterization of N-Doped Carbon </a:t>
            </a:r>
            <a:r>
              <a:rPr lang="en-US" sz="3600" dirty="0" err="1" smtClean="0"/>
              <a:t>Nanoribbons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752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John Glauber</a:t>
            </a:r>
          </a:p>
          <a:p>
            <a:r>
              <a:rPr lang="en-US" sz="2000" dirty="0" smtClean="0"/>
              <a:t>Miguel Angel Ibarra</a:t>
            </a:r>
          </a:p>
          <a:p>
            <a:r>
              <a:rPr lang="en-US" sz="2000" dirty="0" smtClean="0"/>
              <a:t>Michael </a:t>
            </a:r>
            <a:r>
              <a:rPr lang="en-US" sz="2000" dirty="0" err="1" smtClean="0"/>
              <a:t>Kummer</a:t>
            </a:r>
            <a:endParaRPr lang="en-US" sz="2000" dirty="0" smtClean="0"/>
          </a:p>
          <a:p>
            <a:r>
              <a:rPr lang="en-US" sz="2000" dirty="0" smtClean="0"/>
              <a:t>Advisor: Jessica Campos-Delgado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Rice University Summer 2009</a:t>
            </a:r>
            <a:endParaRPr lang="en-US" dirty="0"/>
          </a:p>
        </p:txBody>
      </p:sp>
      <p:pic>
        <p:nvPicPr>
          <p:cNvPr id="6146" name="Picture 2" descr="G:\asdfribbanner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3001433"/>
            <a:ext cx="4267200" cy="1037167"/>
          </a:xfrm>
          <a:prstGeom prst="ellipse">
            <a:avLst/>
          </a:prstGeom>
          <a:ln w="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105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0"/>
            <a:ext cx="4724400" cy="6299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015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17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0"/>
            <a:ext cx="5181600" cy="69088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109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0"/>
            <a:ext cx="51435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018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174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174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175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173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 Characterization</a:t>
            </a:r>
            <a:endParaRPr lang="en-US" dirty="0"/>
          </a:p>
        </p:txBody>
      </p:sp>
      <p:pic>
        <p:nvPicPr>
          <p:cNvPr id="5" name="Picture 4" descr="Archive 7K4BB7U5 f0000000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5060" y="1295400"/>
            <a:ext cx="2948940" cy="2359152"/>
          </a:xfrm>
          <a:prstGeom prst="rect">
            <a:avLst/>
          </a:prstGeom>
        </p:spPr>
      </p:pic>
      <p:pic>
        <p:nvPicPr>
          <p:cNvPr id="6" name="Picture 5" descr="Archive 7K4GU7GH f0000000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2514600"/>
            <a:ext cx="2948940" cy="2359152"/>
          </a:xfrm>
          <a:prstGeom prst="rect">
            <a:avLst/>
          </a:prstGeom>
        </p:spPr>
      </p:pic>
      <p:pic>
        <p:nvPicPr>
          <p:cNvPr id="7" name="Picture 6" descr="Archive 7K4ZC7S7 f00000005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810000"/>
            <a:ext cx="2948940" cy="2359152"/>
          </a:xfrm>
          <a:prstGeom prst="rect">
            <a:avLst/>
          </a:prstGeom>
        </p:spPr>
      </p:pic>
      <p:pic>
        <p:nvPicPr>
          <p:cNvPr id="8" name="Picture 7" descr="Archive 7K4GU7GH f00000001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5060" y="3810000"/>
            <a:ext cx="2948940" cy="2359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6172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pristine carbon </a:t>
            </a:r>
            <a:r>
              <a:rPr lang="en-US" dirty="0" err="1" smtClean="0"/>
              <a:t>nanoribbons</a:t>
            </a:r>
            <a:r>
              <a:rPr lang="en-US" dirty="0" smtClean="0"/>
              <a:t> synthesized by the CVD </a:t>
            </a:r>
            <a:r>
              <a:rPr lang="en-US" dirty="0" err="1" smtClean="0"/>
              <a:t>pyrolysis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10" name="Picture 9" descr="Archive 7K4ZE7QS f00000001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2954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014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9" name="Picture 8" descr="Archive 7K4GV7NC f0000000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600200"/>
            <a:ext cx="3901440" cy="3121152"/>
          </a:xfrm>
          <a:prstGeom prst="rect">
            <a:avLst/>
          </a:prstGeom>
        </p:spPr>
      </p:pic>
      <p:pic>
        <p:nvPicPr>
          <p:cNvPr id="11" name="Picture 10" descr="Archive 7L4HX7GX f00000005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1600200"/>
            <a:ext cx="3905250" cy="312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3000" y="4876800"/>
            <a:ext cx="695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Evidence of fiber and tube growth in pristine carbon </a:t>
            </a:r>
            <a:r>
              <a:rPr lang="en-US" dirty="0" err="1" smtClean="0"/>
              <a:t>nanoribbon</a:t>
            </a:r>
            <a:r>
              <a:rPr lang="en-US" dirty="0" smtClean="0"/>
              <a:t> sample.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 of Production: In-Situ </a:t>
            </a:r>
            <a:br>
              <a:rPr lang="en-US" dirty="0" smtClean="0"/>
            </a:br>
            <a:r>
              <a:rPr lang="en-US" dirty="0" smtClean="0"/>
              <a:t>N-Doped </a:t>
            </a:r>
            <a:r>
              <a:rPr lang="en-US" dirty="0" err="1" smtClean="0"/>
              <a:t>nanoribbons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Pyrazine</a:t>
            </a:r>
            <a:r>
              <a:rPr lang="en-US" dirty="0" smtClean="0"/>
              <a:t> (C</a:t>
            </a:r>
            <a:r>
              <a:rPr lang="en-US" baseline="-25000" dirty="0" smtClean="0"/>
              <a:t>4</a:t>
            </a:r>
            <a:r>
              <a:rPr lang="en-US" dirty="0" smtClean="0"/>
              <a:t>H</a:t>
            </a:r>
            <a:r>
              <a:rPr lang="en-US" baseline="-25000" dirty="0" smtClean="0"/>
              <a:t>4</a:t>
            </a:r>
            <a:r>
              <a:rPr lang="en-US" dirty="0" smtClean="0"/>
              <a:t>N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457200" y="2286000"/>
          <a:ext cx="8229600" cy="428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Pyrazine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Concentration (wt</a:t>
                      </a:r>
                      <a:r>
                        <a:rPr lang="en-US" sz="1600" baseline="0" dirty="0" smtClean="0"/>
                        <a:t>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Ferrocene</a:t>
                      </a:r>
                      <a:r>
                        <a:rPr lang="en-US" sz="1600" baseline="0" dirty="0" smtClean="0"/>
                        <a:t> Concentration (wt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Thiophen</a:t>
                      </a:r>
                      <a:r>
                        <a:rPr lang="en-US" sz="1600" baseline="0" dirty="0" err="1" smtClean="0"/>
                        <a:t>e</a:t>
                      </a:r>
                      <a:r>
                        <a:rPr lang="en-US" sz="1600" baseline="0" dirty="0" smtClean="0"/>
                        <a:t> Concentration (wt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Furnace Temperature (°C)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</a:tr>
              <a:tr h="547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Synthesis</a:t>
                      </a:r>
                      <a:r>
                        <a:rPr lang="en-US" sz="1600" baseline="0" dirty="0" smtClean="0"/>
                        <a:t> Duration (min)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</a:tr>
              <a:tr h="547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Argon Flux Rates (L/min)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600200"/>
            <a:ext cx="838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Method of Production: In-Situ</a:t>
            </a:r>
            <a:br>
              <a:rPr lang="en-US" dirty="0" smtClean="0"/>
            </a:br>
            <a:r>
              <a:rPr lang="en-US" dirty="0" smtClean="0"/>
              <a:t>N-Doped </a:t>
            </a:r>
            <a:r>
              <a:rPr lang="en-US" dirty="0" err="1" smtClean="0"/>
              <a:t>nanoribbons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Benzylamine</a:t>
            </a:r>
            <a:r>
              <a:rPr lang="en-US" dirty="0" smtClean="0"/>
              <a:t> (C</a:t>
            </a:r>
            <a:r>
              <a:rPr lang="en-US" baseline="-25000" dirty="0" smtClean="0"/>
              <a:t>7</a:t>
            </a:r>
            <a:r>
              <a:rPr lang="en-US" dirty="0" smtClean="0"/>
              <a:t>H</a:t>
            </a:r>
            <a:r>
              <a:rPr lang="en-US" baseline="-25000" dirty="0" smtClean="0"/>
              <a:t>9</a:t>
            </a:r>
            <a:r>
              <a:rPr lang="en-US" dirty="0" smtClean="0"/>
              <a:t>N)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457200" y="2286000"/>
          <a:ext cx="8229600" cy="4288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Benzylamine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Concentration (wt</a:t>
                      </a:r>
                      <a:r>
                        <a:rPr lang="en-US" sz="1600" baseline="0" dirty="0" smtClean="0"/>
                        <a:t>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Ferrocene</a:t>
                      </a:r>
                      <a:r>
                        <a:rPr lang="en-US" sz="1600" baseline="0" dirty="0" smtClean="0"/>
                        <a:t> Concentration (wt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1.25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Thiophen</a:t>
                      </a:r>
                      <a:r>
                        <a:rPr lang="en-US" sz="1600" baseline="0" dirty="0" err="1" smtClean="0"/>
                        <a:t>e</a:t>
                      </a:r>
                      <a:r>
                        <a:rPr lang="en-US" sz="1600" baseline="0" dirty="0" smtClean="0"/>
                        <a:t> Concentration (wt %)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0.125</a:t>
                      </a:r>
                      <a:endParaRPr lang="en-US" sz="1600" dirty="0"/>
                    </a:p>
                  </a:txBody>
                  <a:tcPr/>
                </a:tc>
              </a:tr>
              <a:tr h="78251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Furnace Temperature</a:t>
                      </a:r>
                      <a:r>
                        <a:rPr lang="en-US" sz="1600" baseline="0" dirty="0" smtClean="0"/>
                        <a:t> (°C)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950</a:t>
                      </a:r>
                      <a:endParaRPr lang="en-US" sz="1600" dirty="0"/>
                    </a:p>
                  </a:txBody>
                  <a:tcPr/>
                </a:tc>
              </a:tr>
              <a:tr h="547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Synthesis</a:t>
                      </a:r>
                      <a:r>
                        <a:rPr lang="en-US" sz="1600" baseline="0" dirty="0" smtClean="0"/>
                        <a:t> Duration (min)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30</a:t>
                      </a:r>
                      <a:endParaRPr lang="en-US" sz="1600" dirty="0"/>
                    </a:p>
                  </a:txBody>
                  <a:tcPr/>
                </a:tc>
              </a:tr>
              <a:tr h="547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Argon Flux Rates (L/min)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Purge: 0.2 L/min</a:t>
                      </a:r>
                    </a:p>
                    <a:p>
                      <a:pPr algn="ctr"/>
                      <a:r>
                        <a:rPr lang="en-US" sz="1600" dirty="0" smtClean="0"/>
                        <a:t>Synthesis: 0.8 L/min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752600"/>
            <a:ext cx="101404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</a:t>
            </a:r>
          </a:p>
          <a:p>
            <a:r>
              <a:rPr lang="en-US" dirty="0" smtClean="0"/>
              <a:t>TEM</a:t>
            </a:r>
          </a:p>
          <a:p>
            <a:r>
              <a:rPr lang="en-US" dirty="0" smtClean="0"/>
              <a:t>XRD</a:t>
            </a:r>
          </a:p>
          <a:p>
            <a:r>
              <a:rPr lang="en-US" dirty="0" smtClean="0"/>
              <a:t>Raman</a:t>
            </a:r>
          </a:p>
          <a:p>
            <a:r>
              <a:rPr lang="en-US" dirty="0" smtClean="0"/>
              <a:t>PPMS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0.125% </a:t>
            </a:r>
            <a:r>
              <a:rPr lang="en-US" dirty="0" err="1" smtClean="0"/>
              <a:t>Pyrazine</a:t>
            </a:r>
            <a:r>
              <a:rPr lang="en-US" dirty="0" smtClean="0"/>
              <a:t>; 1.0% </a:t>
            </a:r>
            <a:r>
              <a:rPr lang="en-US" dirty="0" err="1" smtClean="0"/>
              <a:t>Pyrazine</a:t>
            </a:r>
            <a:r>
              <a:rPr lang="en-US" dirty="0" smtClean="0"/>
              <a:t>; 3.0% </a:t>
            </a:r>
            <a:r>
              <a:rPr lang="en-US" dirty="0" err="1" smtClean="0"/>
              <a:t>Pyrazine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0.125 wt% </a:t>
            </a:r>
            <a:r>
              <a:rPr lang="en-US" dirty="0" err="1" smtClean="0">
                <a:solidFill>
                  <a:schemeClr val="tx1"/>
                </a:solidFill>
              </a:rPr>
              <a:t>Pyrazine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Archive 7K4OA7TO f0000000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5060" y="3810000"/>
            <a:ext cx="2948940" cy="2359152"/>
          </a:xfrm>
          <a:prstGeom prst="rect">
            <a:avLst/>
          </a:prstGeom>
        </p:spPr>
      </p:pic>
      <p:pic>
        <p:nvPicPr>
          <p:cNvPr id="14" name="Picture 13" descr="Archive 7K4F07TD f00000001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95400"/>
            <a:ext cx="2948940" cy="2359152"/>
          </a:xfrm>
          <a:prstGeom prst="rect">
            <a:avLst/>
          </a:prstGeom>
        </p:spPr>
      </p:pic>
      <p:pic>
        <p:nvPicPr>
          <p:cNvPr id="17" name="Picture 16" descr="Archive 7K4OA7TO f00000002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7530" y="2514600"/>
            <a:ext cx="2948940" cy="2359152"/>
          </a:xfrm>
          <a:prstGeom prst="rect">
            <a:avLst/>
          </a:prstGeom>
        </p:spPr>
      </p:pic>
      <p:pic>
        <p:nvPicPr>
          <p:cNvPr id="22" name="Picture 21" descr="Archive 7K4F07TD f00000002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886200"/>
            <a:ext cx="2948940" cy="2359152"/>
          </a:xfrm>
          <a:prstGeom prst="rect">
            <a:avLst/>
          </a:prstGeom>
        </p:spPr>
      </p:pic>
      <p:pic>
        <p:nvPicPr>
          <p:cNvPr id="23" name="Picture 22" descr="Archive 7K4OA7TO f00000007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5060" y="1219200"/>
            <a:ext cx="2948940" cy="235915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66800" y="6260068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0.125 wt% </a:t>
            </a:r>
            <a:r>
              <a:rPr lang="en-US" dirty="0" err="1" smtClean="0"/>
              <a:t>pyrazine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1.0 wt% </a:t>
            </a:r>
            <a:r>
              <a:rPr lang="en-US" dirty="0" err="1" smtClean="0">
                <a:solidFill>
                  <a:schemeClr val="tx1"/>
                </a:solidFill>
              </a:rPr>
              <a:t>Pyrazine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rchive 7K4MJ7BO f0000000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7530" y="1295400"/>
            <a:ext cx="2948940" cy="2359152"/>
          </a:xfrm>
          <a:prstGeom prst="rect">
            <a:avLst/>
          </a:prstGeom>
        </p:spPr>
      </p:pic>
      <p:pic>
        <p:nvPicPr>
          <p:cNvPr id="12" name="Picture 11" descr="Archive 7K4MJ7BO f00000006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95400"/>
            <a:ext cx="2948940" cy="2359152"/>
          </a:xfrm>
          <a:prstGeom prst="rect">
            <a:avLst/>
          </a:prstGeom>
        </p:spPr>
      </p:pic>
      <p:pic>
        <p:nvPicPr>
          <p:cNvPr id="13" name="Picture 12" descr="Archive 7K4TS7U0 f0000000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5060" y="1295400"/>
            <a:ext cx="2948940" cy="23591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8600" y="6135469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1.0 wt% </a:t>
            </a:r>
            <a:r>
              <a:rPr lang="en-US" dirty="0" err="1" smtClean="0"/>
              <a:t>pyrazine</a:t>
            </a:r>
            <a:r>
              <a:rPr lang="en-US" dirty="0" smtClean="0"/>
              <a:t>. Higher concentrations of worm and tube growth are apparent.</a:t>
            </a:r>
            <a:endParaRPr lang="en-US" dirty="0"/>
          </a:p>
        </p:txBody>
      </p:sp>
      <p:pic>
        <p:nvPicPr>
          <p:cNvPr id="2050" name="Picture 2" descr="G:\Pyr1%\Archive 7K4F275O f00000002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10000"/>
            <a:ext cx="2949575" cy="2359025"/>
          </a:xfrm>
          <a:prstGeom prst="rect">
            <a:avLst/>
          </a:prstGeom>
          <a:noFill/>
        </p:spPr>
      </p:pic>
      <p:pic>
        <p:nvPicPr>
          <p:cNvPr id="2051" name="Picture 3" descr="G:\Pyr1%\Archive 7K4MJ7BO f00000003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97213" y="3794125"/>
            <a:ext cx="2949575" cy="2359025"/>
          </a:xfrm>
          <a:prstGeom prst="rect">
            <a:avLst/>
          </a:prstGeom>
          <a:noFill/>
        </p:spPr>
      </p:pic>
      <p:pic>
        <p:nvPicPr>
          <p:cNvPr id="2052" name="Picture 4" descr="G:\Pyr1%\Archive 7L4187RY f00000002.t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94425" y="3813175"/>
            <a:ext cx="2949575" cy="2359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3.0 wt% </a:t>
            </a:r>
            <a:r>
              <a:rPr lang="en-US" dirty="0" err="1" smtClean="0">
                <a:solidFill>
                  <a:schemeClr val="tx1"/>
                </a:solidFill>
              </a:rPr>
              <a:t>Pyrazine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15" name="Picture 14" descr="Archive 7K4TT7RP f000000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09800"/>
            <a:ext cx="2948940" cy="2359152"/>
          </a:xfrm>
          <a:prstGeom prst="rect">
            <a:avLst/>
          </a:prstGeom>
        </p:spPr>
      </p:pic>
      <p:pic>
        <p:nvPicPr>
          <p:cNvPr id="16" name="Picture 15" descr="Archive 7K4TT7RP f0000000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2209800"/>
            <a:ext cx="2948940" cy="2359152"/>
          </a:xfrm>
          <a:prstGeom prst="rect">
            <a:avLst/>
          </a:prstGeom>
        </p:spPr>
      </p:pic>
      <p:pic>
        <p:nvPicPr>
          <p:cNvPr id="17" name="Picture 16" descr="Archive 7K4TT7RP f00000006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5060" y="2209800"/>
            <a:ext cx="2948940" cy="235915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4800" y="4724400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3.0 wt% </a:t>
            </a:r>
            <a:r>
              <a:rPr lang="en-US" dirty="0" err="1" smtClean="0"/>
              <a:t>pyrazine</a:t>
            </a:r>
            <a:r>
              <a:rPr lang="en-US" dirty="0" smtClean="0"/>
              <a:t>. Higher concentrations of tube and fiber growth are apparent.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3.0 wt% </a:t>
            </a:r>
            <a:r>
              <a:rPr lang="en-US" dirty="0" err="1" smtClean="0"/>
              <a:t>Benzylamine</a:t>
            </a:r>
            <a:r>
              <a:rPr lang="en-US" dirty="0" smtClean="0"/>
              <a:t>, 5.0 wt% </a:t>
            </a:r>
            <a:r>
              <a:rPr lang="en-US" dirty="0" err="1" smtClean="0"/>
              <a:t>Benzylamine</a:t>
            </a:r>
            <a:r>
              <a:rPr lang="en-US" dirty="0" smtClean="0"/>
              <a:t>, 10.0 wt% </a:t>
            </a:r>
            <a:r>
              <a:rPr lang="en-US" dirty="0" err="1" smtClean="0"/>
              <a:t>Benzylamine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3.0 wt% </a:t>
            </a:r>
            <a:r>
              <a:rPr lang="en-US" dirty="0" err="1" smtClean="0">
                <a:solidFill>
                  <a:schemeClr val="tx1"/>
                </a:solidFill>
              </a:rPr>
              <a:t>Benzylamine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 descr="Archive 7K4TV7FN f0000000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600"/>
            <a:ext cx="2948940" cy="2359152"/>
          </a:xfrm>
          <a:prstGeom prst="rect">
            <a:avLst/>
          </a:prstGeom>
        </p:spPr>
      </p:pic>
      <p:pic>
        <p:nvPicPr>
          <p:cNvPr id="10" name="Picture 9" descr="Archive 7K4TV7FN f0000000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3886200"/>
            <a:ext cx="2948940" cy="2359152"/>
          </a:xfrm>
          <a:prstGeom prst="rect">
            <a:avLst/>
          </a:prstGeom>
        </p:spPr>
      </p:pic>
      <p:pic>
        <p:nvPicPr>
          <p:cNvPr id="11" name="Picture 10" descr="Archive 7K4TV7FN f00000006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9200" y="3886200"/>
            <a:ext cx="2948940" cy="2359152"/>
          </a:xfrm>
          <a:prstGeom prst="rect">
            <a:avLst/>
          </a:prstGeom>
        </p:spPr>
      </p:pic>
      <p:pic>
        <p:nvPicPr>
          <p:cNvPr id="12" name="Picture 11" descr="Archive 7K4TV7FN f00000007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9200" y="1371600"/>
            <a:ext cx="2948940" cy="23591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143000" y="6260068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3.0 wt% </a:t>
            </a:r>
            <a:r>
              <a:rPr lang="en-US" dirty="0" err="1" smtClean="0"/>
              <a:t>benzylamine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alter the physical and electrical properties of carbon </a:t>
            </a:r>
            <a:r>
              <a:rPr lang="en-US" dirty="0" err="1" smtClean="0"/>
              <a:t>nanoribbons</a:t>
            </a:r>
            <a:r>
              <a:rPr lang="en-US" dirty="0" smtClean="0"/>
              <a:t> </a:t>
            </a:r>
            <a:r>
              <a:rPr lang="en-US" dirty="0" smtClean="0"/>
              <a:t>by CVD.</a:t>
            </a:r>
            <a:endParaRPr lang="en-US" dirty="0" smtClean="0"/>
          </a:p>
          <a:p>
            <a:r>
              <a:rPr lang="en-US" dirty="0" smtClean="0"/>
              <a:t>To detect </a:t>
            </a:r>
            <a:r>
              <a:rPr lang="en-US" dirty="0" err="1" smtClean="0"/>
              <a:t>substitutional</a:t>
            </a:r>
            <a:r>
              <a:rPr lang="en-US" dirty="0" smtClean="0"/>
              <a:t> doping in the carbon lattice or at the edges with the use of:</a:t>
            </a:r>
          </a:p>
          <a:p>
            <a:pPr lvl="1"/>
            <a:r>
              <a:rPr lang="en-US" dirty="0" smtClean="0"/>
              <a:t>Raman Spectroscopy</a:t>
            </a:r>
          </a:p>
          <a:p>
            <a:pPr lvl="1"/>
            <a:r>
              <a:rPr lang="en-US" dirty="0" smtClean="0"/>
              <a:t>XRD</a:t>
            </a:r>
          </a:p>
          <a:p>
            <a:pPr lvl="1"/>
            <a:r>
              <a:rPr lang="en-US" dirty="0" smtClean="0"/>
              <a:t>EDX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5.0 wt% </a:t>
            </a:r>
            <a:r>
              <a:rPr lang="en-US" dirty="0" err="1" smtClean="0">
                <a:solidFill>
                  <a:schemeClr val="tx1"/>
                </a:solidFill>
              </a:rPr>
              <a:t>Benzylamine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95400" y="6135469"/>
            <a:ext cx="670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5.0 wt% </a:t>
            </a:r>
            <a:r>
              <a:rPr lang="en-US" dirty="0" err="1" smtClean="0"/>
              <a:t>benzylamine</a:t>
            </a:r>
            <a:r>
              <a:rPr lang="en-US" dirty="0" smtClean="0"/>
              <a:t>. Evidence of carbonaceous growth can be detected.</a:t>
            </a:r>
            <a:endParaRPr lang="en-US" dirty="0"/>
          </a:p>
        </p:txBody>
      </p:sp>
      <p:pic>
        <p:nvPicPr>
          <p:cNvPr id="14" name="Picture 13" descr="Archive 7L4E57W4 f000000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143000"/>
            <a:ext cx="2948940" cy="2359152"/>
          </a:xfrm>
          <a:prstGeom prst="rect">
            <a:avLst/>
          </a:prstGeom>
        </p:spPr>
      </p:pic>
      <p:pic>
        <p:nvPicPr>
          <p:cNvPr id="15" name="Picture 14" descr="Archive 7L4E57W4 f00000003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1143000"/>
            <a:ext cx="2948940" cy="2359152"/>
          </a:xfrm>
          <a:prstGeom prst="rect">
            <a:avLst/>
          </a:prstGeom>
        </p:spPr>
      </p:pic>
      <p:pic>
        <p:nvPicPr>
          <p:cNvPr id="16" name="Picture 15" descr="Archive 7L4E57W4 f0000000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0400" y="38100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Picture 4" descr="NRIB09 USA-07 10-15 5000x.tif"/>
          <p:cNvPicPr>
            <a:picLocks noChangeAspect="1"/>
          </p:cNvPicPr>
          <p:nvPr/>
        </p:nvPicPr>
        <p:blipFill>
          <a:blip r:embed="rId2" cstate="print"/>
          <a:srcRect t="15735"/>
          <a:stretch>
            <a:fillRect/>
          </a:stretch>
        </p:blipFill>
        <p:spPr>
          <a:xfrm>
            <a:off x="685800" y="533400"/>
            <a:ext cx="7968233" cy="533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5200" y="24384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5.0% </a:t>
            </a:r>
            <a:r>
              <a:rPr lang="en-US" dirty="0" err="1" smtClean="0">
                <a:solidFill>
                  <a:schemeClr val="bg1"/>
                </a:solidFill>
              </a:rPr>
              <a:t>Benzylamine</a:t>
            </a:r>
            <a:r>
              <a:rPr lang="en-US" dirty="0" smtClean="0">
                <a:solidFill>
                  <a:schemeClr val="bg1"/>
                </a:solidFill>
              </a:rPr>
              <a:t> EDX distribution of number of counts as a function of energy (</a:t>
            </a:r>
            <a:r>
              <a:rPr lang="en-US" dirty="0" err="1" smtClean="0">
                <a:solidFill>
                  <a:schemeClr val="bg1"/>
                </a:solidFill>
              </a:rPr>
              <a:t>eV</a:t>
            </a:r>
            <a:r>
              <a:rPr lang="en-US" dirty="0" smtClean="0">
                <a:solidFill>
                  <a:schemeClr val="bg1"/>
                </a:solidFill>
              </a:rPr>
              <a:t>). No evidence of nitrogen was detected. XL-30 SEM was used to collect data.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10.0 wt% </a:t>
            </a:r>
            <a:r>
              <a:rPr lang="en-US" dirty="0" err="1" smtClean="0">
                <a:solidFill>
                  <a:schemeClr val="tx1"/>
                </a:solidFill>
              </a:rPr>
              <a:t>Benzylamine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3000" y="6096000"/>
            <a:ext cx="685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10.0 wt% </a:t>
            </a:r>
            <a:r>
              <a:rPr lang="en-US" dirty="0" err="1" smtClean="0"/>
              <a:t>benzylamine</a:t>
            </a:r>
            <a:r>
              <a:rPr lang="en-US" dirty="0" smtClean="0"/>
              <a:t>. Evidence of fibers and carbonaceous growth can be detected.</a:t>
            </a:r>
            <a:endParaRPr lang="en-US" dirty="0"/>
          </a:p>
        </p:txBody>
      </p:sp>
      <p:pic>
        <p:nvPicPr>
          <p:cNvPr id="5" name="Picture 4" descr="Archive 7L4E877R f0000000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5060" y="1143000"/>
            <a:ext cx="2948940" cy="2359152"/>
          </a:xfrm>
          <a:prstGeom prst="rect">
            <a:avLst/>
          </a:prstGeom>
        </p:spPr>
      </p:pic>
      <p:pic>
        <p:nvPicPr>
          <p:cNvPr id="7" name="Picture 6" descr="Archive 7L4HV706 f0000000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1143000"/>
            <a:ext cx="2948940" cy="2359152"/>
          </a:xfrm>
          <a:prstGeom prst="rect">
            <a:avLst/>
          </a:prstGeom>
        </p:spPr>
      </p:pic>
      <p:pic>
        <p:nvPicPr>
          <p:cNvPr id="8" name="Picture 7" descr="Archive 7L4HV706 f0000000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143000"/>
            <a:ext cx="2948940" cy="2359152"/>
          </a:xfrm>
          <a:prstGeom prst="rect">
            <a:avLst/>
          </a:prstGeom>
        </p:spPr>
      </p:pic>
      <p:pic>
        <p:nvPicPr>
          <p:cNvPr id="9" name="Picture 8" descr="Archive 7L4HV706 f00000004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7530" y="3810000"/>
            <a:ext cx="2948940" cy="2359152"/>
          </a:xfrm>
          <a:prstGeom prst="rect">
            <a:avLst/>
          </a:prstGeom>
        </p:spPr>
      </p:pic>
      <p:pic>
        <p:nvPicPr>
          <p:cNvPr id="10" name="Picture 9" descr="Archive 7L4HV706 f00000006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5060" y="3810000"/>
            <a:ext cx="2948940" cy="2359152"/>
          </a:xfrm>
          <a:prstGeom prst="rect">
            <a:avLst/>
          </a:prstGeom>
        </p:spPr>
      </p:pic>
      <p:pic>
        <p:nvPicPr>
          <p:cNvPr id="11" name="Picture 10" descr="Archive 7L4HV706 f00000009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38100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3% </a:t>
            </a:r>
            <a:r>
              <a:rPr lang="en-US" dirty="0" err="1" smtClean="0"/>
              <a:t>Pyrazine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Picture 4" descr="Nrib04-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609600"/>
            <a:ext cx="2514600" cy="2514600"/>
          </a:xfrm>
          <a:prstGeom prst="rect">
            <a:avLst/>
          </a:prstGeom>
        </p:spPr>
      </p:pic>
      <p:pic>
        <p:nvPicPr>
          <p:cNvPr id="6" name="Picture 5" descr="Nrib04-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609600"/>
            <a:ext cx="2514600" cy="2514600"/>
          </a:xfrm>
          <a:prstGeom prst="rect">
            <a:avLst/>
          </a:prstGeom>
        </p:spPr>
      </p:pic>
      <p:pic>
        <p:nvPicPr>
          <p:cNvPr id="7" name="Picture 6" descr="Nrib04-2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3733800"/>
            <a:ext cx="2514600" cy="2514600"/>
          </a:xfrm>
          <a:prstGeom prst="rect">
            <a:avLst/>
          </a:prstGeom>
        </p:spPr>
      </p:pic>
      <p:pic>
        <p:nvPicPr>
          <p:cNvPr id="8" name="Picture 7" descr="Nrib04-3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72200" y="609600"/>
            <a:ext cx="2514600" cy="2514600"/>
          </a:xfrm>
          <a:prstGeom prst="rect">
            <a:avLst/>
          </a:prstGeom>
        </p:spPr>
      </p:pic>
      <p:pic>
        <p:nvPicPr>
          <p:cNvPr id="9" name="Picture 8" descr="Nrib04-4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52800" y="3733800"/>
            <a:ext cx="2514600" cy="2514600"/>
          </a:xfrm>
          <a:prstGeom prst="rect">
            <a:avLst/>
          </a:prstGeom>
        </p:spPr>
      </p:pic>
      <p:pic>
        <p:nvPicPr>
          <p:cNvPr id="10" name="Picture 9" descr="Nrib04-6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72200" y="3733800"/>
            <a:ext cx="251460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3" name="Picture 2" descr="Nrib04-7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457200"/>
            <a:ext cx="2514600" cy="2514600"/>
          </a:xfrm>
          <a:prstGeom prst="rect">
            <a:avLst/>
          </a:prstGeom>
        </p:spPr>
      </p:pic>
      <p:pic>
        <p:nvPicPr>
          <p:cNvPr id="5" name="Picture 4" descr="Nrib04-7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400" y="457200"/>
            <a:ext cx="2514600" cy="2514600"/>
          </a:xfrm>
          <a:prstGeom prst="rect">
            <a:avLst/>
          </a:prstGeom>
        </p:spPr>
      </p:pic>
      <p:pic>
        <p:nvPicPr>
          <p:cNvPr id="6" name="Picture 5" descr="Nrib04-7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457200"/>
            <a:ext cx="2514600" cy="2514600"/>
          </a:xfrm>
          <a:prstGeom prst="rect">
            <a:avLst/>
          </a:prstGeom>
        </p:spPr>
      </p:pic>
      <p:pic>
        <p:nvPicPr>
          <p:cNvPr id="7" name="Picture 6" descr="Nrib04-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3352800"/>
            <a:ext cx="2514600" cy="2514600"/>
          </a:xfrm>
          <a:prstGeom prst="rect">
            <a:avLst/>
          </a:prstGeom>
        </p:spPr>
      </p:pic>
      <p:pic>
        <p:nvPicPr>
          <p:cNvPr id="8" name="Picture 7" descr="Nrib04-7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8400" y="3352800"/>
            <a:ext cx="2514600" cy="2514600"/>
          </a:xfrm>
          <a:prstGeom prst="rect">
            <a:avLst/>
          </a:prstGeom>
        </p:spPr>
      </p:pic>
      <p:pic>
        <p:nvPicPr>
          <p:cNvPr id="9" name="Picture 8" descr="Nrib04-8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76600" y="3352800"/>
            <a:ext cx="2514600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7" name="Picture 6" descr="nrib04 mapa ficticio.bmp"/>
          <p:cNvPicPr>
            <a:picLocks noChangeAspect="1"/>
          </p:cNvPicPr>
          <p:nvPr/>
        </p:nvPicPr>
        <p:blipFill>
          <a:blip r:embed="rId2" cstate="print"/>
          <a:srcRect l="6667" t="10000" r="7500" b="8889"/>
          <a:stretch>
            <a:fillRect/>
          </a:stretch>
        </p:blipFill>
        <p:spPr>
          <a:xfrm>
            <a:off x="457200" y="533400"/>
            <a:ext cx="8171146" cy="579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24200" y="152400"/>
            <a:ext cx="29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EDX Line Scan of 3% </a:t>
            </a:r>
            <a:r>
              <a:rPr lang="en-US" dirty="0" err="1" smtClean="0"/>
              <a:t>Pyrazine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Picture 4" descr="nrib04 linescan2-2.bmp"/>
          <p:cNvPicPr>
            <a:picLocks noChangeAspect="1"/>
          </p:cNvPicPr>
          <p:nvPr/>
        </p:nvPicPr>
        <p:blipFill>
          <a:blip r:embed="rId2" cstate="print"/>
          <a:srcRect l="20833" t="8889" r="6667" b="17778"/>
          <a:stretch>
            <a:fillRect/>
          </a:stretch>
        </p:blipFill>
        <p:spPr>
          <a:xfrm>
            <a:off x="609600" y="533400"/>
            <a:ext cx="7772400" cy="5896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4200" y="152400"/>
            <a:ext cx="29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EDX Line Scan of 3% </a:t>
            </a:r>
            <a:r>
              <a:rPr lang="en-US" dirty="0" err="1" smtClean="0"/>
              <a:t>Pyrazine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Picture 4" descr="nrib04 linescan2.bmp"/>
          <p:cNvPicPr>
            <a:picLocks noChangeAspect="1"/>
          </p:cNvPicPr>
          <p:nvPr/>
        </p:nvPicPr>
        <p:blipFill>
          <a:blip r:embed="rId2" cstate="print"/>
          <a:srcRect l="20833" t="8889" r="6667" b="17778"/>
          <a:stretch>
            <a:fillRect/>
          </a:stretch>
        </p:blipFill>
        <p:spPr>
          <a:xfrm>
            <a:off x="762000" y="533400"/>
            <a:ext cx="7696200" cy="58384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4200" y="152400"/>
            <a:ext cx="29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EDX Line Scan of 3% </a:t>
            </a:r>
            <a:r>
              <a:rPr lang="en-US" dirty="0" err="1" smtClean="0"/>
              <a:t>Pyrazine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7964488" cy="1500187"/>
          </a:xfrm>
        </p:spPr>
        <p:txBody>
          <a:bodyPr/>
          <a:lstStyle/>
          <a:p>
            <a:r>
              <a:rPr lang="en-US" dirty="0" smtClean="0"/>
              <a:t>Pristine; 0.125%, 1.0%, 3.0% </a:t>
            </a:r>
            <a:r>
              <a:rPr lang="en-US" dirty="0" err="1" smtClean="0"/>
              <a:t>Pyrazine</a:t>
            </a:r>
            <a:r>
              <a:rPr lang="en-US" dirty="0" smtClean="0"/>
              <a:t>; 3.0%, 5.0%, 10.0% </a:t>
            </a:r>
            <a:r>
              <a:rPr lang="en-US" dirty="0" err="1" smtClean="0"/>
              <a:t>Benzylamine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 of Literature: Carbon </a:t>
            </a:r>
            <a:r>
              <a:rPr lang="en-US" dirty="0" err="1" smtClean="0"/>
              <a:t>Nanoribbons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Kosynkin</a:t>
            </a:r>
            <a:r>
              <a:rPr lang="en-US" sz="2000" dirty="0" smtClean="0"/>
              <a:t>, Dmitry V. et al. (2009)</a:t>
            </a:r>
          </a:p>
          <a:p>
            <a:pPr lvl="1"/>
            <a:r>
              <a:rPr lang="en-US" sz="1700" dirty="0" smtClean="0"/>
              <a:t>Unzipping by solution oxidation</a:t>
            </a:r>
          </a:p>
          <a:p>
            <a:pPr lvl="2"/>
            <a:r>
              <a:rPr lang="en-US" sz="1400" dirty="0" smtClean="0"/>
              <a:t>Suspend MWCNTs in H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SO</a:t>
            </a:r>
            <a:r>
              <a:rPr lang="en-US" sz="1400" baseline="-25000" dirty="0" smtClean="0"/>
              <a:t>4</a:t>
            </a:r>
            <a:r>
              <a:rPr lang="en-US" sz="1400" dirty="0" smtClean="0"/>
              <a:t> and treated with KMnO</a:t>
            </a:r>
            <a:r>
              <a:rPr lang="en-US" sz="1400" baseline="-25000" dirty="0" smtClean="0"/>
              <a:t>4</a:t>
            </a:r>
          </a:p>
          <a:p>
            <a:pPr lvl="2"/>
            <a:r>
              <a:rPr lang="en-US" sz="1400" dirty="0" smtClean="0"/>
              <a:t>80-100% of MWCNTs form </a:t>
            </a:r>
            <a:r>
              <a:rPr lang="en-US" sz="1400" dirty="0" err="1" smtClean="0"/>
              <a:t>nanoribbons</a:t>
            </a:r>
            <a:endParaRPr lang="en-US" sz="1400" dirty="0" smtClean="0"/>
          </a:p>
          <a:p>
            <a:pPr lvl="2"/>
            <a:r>
              <a:rPr lang="en-US" sz="1400" dirty="0" smtClean="0"/>
              <a:t>Higher degrees of oxidation with more oxidizing agents</a:t>
            </a:r>
          </a:p>
          <a:p>
            <a:pPr lvl="1">
              <a:buNone/>
            </a:pPr>
            <a:endParaRPr lang="en-US" sz="1600" dirty="0"/>
          </a:p>
        </p:txBody>
      </p:sp>
      <p:pic>
        <p:nvPicPr>
          <p:cNvPr id="11" name="Content Placeholder 10" descr="cntTOribunzipping.t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724400" y="1600200"/>
            <a:ext cx="4038600" cy="2062016"/>
          </a:xfrm>
        </p:spPr>
      </p:pic>
      <p:sp>
        <p:nvSpPr>
          <p:cNvPr id="12" name="TextBox 11"/>
          <p:cNvSpPr txBox="1"/>
          <p:nvPr/>
        </p:nvSpPr>
        <p:spPr>
          <a:xfrm>
            <a:off x="5029200" y="3657600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Computer rendering of the unzipping of a single layer of a MWCNT. </a:t>
            </a:r>
            <a:r>
              <a:rPr lang="en-US" sz="1400" dirty="0" err="1" smtClean="0"/>
              <a:t>Kosynkin</a:t>
            </a:r>
            <a:r>
              <a:rPr lang="en-US" sz="1400" dirty="0" smtClean="0"/>
              <a:t>, Dmitry V. et al.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Bragg’s Law: n</a:t>
            </a:r>
            <a:r>
              <a:rPr lang="el-GR" dirty="0" smtClean="0"/>
              <a:t>λ</a:t>
            </a:r>
            <a:r>
              <a:rPr lang="en-US" dirty="0" smtClean="0"/>
              <a:t>=2d sin(</a:t>
            </a:r>
            <a:r>
              <a:rPr lang="el-GR" dirty="0" smtClean="0"/>
              <a:t>θ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Rice University Summer 2009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6800" y="50292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Normalized graphs of intensity as a function of angle for x-ray diffraction with pristine and nitrogen doped carbon </a:t>
            </a:r>
            <a:r>
              <a:rPr lang="en-US" dirty="0" err="1" smtClean="0"/>
              <a:t>nanoribbons</a:t>
            </a:r>
            <a:r>
              <a:rPr lang="en-US" dirty="0" smtClean="0"/>
              <a:t>. The graph on the right shows a close up of the 002 peak.</a:t>
            </a:r>
            <a:endParaRPr lang="en-US" dirty="0"/>
          </a:p>
        </p:txBody>
      </p:sp>
      <p:pic>
        <p:nvPicPr>
          <p:cNvPr id="12" name="Picture 11" descr="XRDgraph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1" y="1371600"/>
            <a:ext cx="4338917" cy="3352800"/>
          </a:xfrm>
          <a:prstGeom prst="rect">
            <a:avLst/>
          </a:prstGeom>
        </p:spPr>
      </p:pic>
      <p:pic>
        <p:nvPicPr>
          <p:cNvPr id="13" name="Picture 12" descr="XRDgraph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371600"/>
            <a:ext cx="4338917" cy="3352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Spacing Between Graphitic Planes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00200" y="1981200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r>
                        <a:rPr lang="en-US" baseline="0" dirty="0" smtClean="0"/>
                        <a:t> spacing (Å)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Pristine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3.400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baseline="0" dirty="0" smtClean="0"/>
                        <a:t> 0.125%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3.393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dirty="0" smtClean="0"/>
                        <a:t> 1.0%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3.381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dirty="0" smtClean="0"/>
                        <a:t> 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3.375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Benzylamine</a:t>
                      </a:r>
                      <a:r>
                        <a:rPr lang="en-US" dirty="0" smtClean="0"/>
                        <a:t> 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3.392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Benzylamine</a:t>
                      </a:r>
                      <a:r>
                        <a:rPr lang="en-US" dirty="0" smtClean="0"/>
                        <a:t> 5.0%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3.383</a:t>
                      </a: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Benzylamine</a:t>
                      </a:r>
                      <a:r>
                        <a:rPr lang="en-US" dirty="0" smtClean="0"/>
                        <a:t> 10.0%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3.381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95400" y="4992469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All d spacing values were determined by averaging data from the first and second order peaks. The wavelength of the x-rays was 1.54 Å.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22312" y="2906713"/>
            <a:ext cx="8421687" cy="1500187"/>
          </a:xfrm>
        </p:spPr>
        <p:txBody>
          <a:bodyPr/>
          <a:lstStyle/>
          <a:p>
            <a:r>
              <a:rPr lang="en-US" dirty="0" smtClean="0"/>
              <a:t>Pristine; 0.125% </a:t>
            </a:r>
            <a:r>
              <a:rPr lang="en-US" dirty="0" err="1" smtClean="0"/>
              <a:t>Pyrazine</a:t>
            </a:r>
            <a:r>
              <a:rPr lang="en-US" dirty="0" smtClean="0"/>
              <a:t>; 1.0% </a:t>
            </a:r>
            <a:r>
              <a:rPr lang="en-US" dirty="0" err="1" smtClean="0"/>
              <a:t>Pyrazine</a:t>
            </a:r>
            <a:r>
              <a:rPr lang="en-US" dirty="0" smtClean="0"/>
              <a:t>; 3.0% </a:t>
            </a:r>
            <a:r>
              <a:rPr lang="en-US" dirty="0" err="1" smtClean="0"/>
              <a:t>Pyrazine</a:t>
            </a:r>
            <a:r>
              <a:rPr lang="en-US" dirty="0" smtClean="0"/>
              <a:t>; 3.0% </a:t>
            </a:r>
            <a:r>
              <a:rPr lang="en-US" dirty="0" err="1" smtClean="0"/>
              <a:t>Benzylamine</a:t>
            </a:r>
            <a:r>
              <a:rPr lang="en-US" dirty="0" smtClean="0"/>
              <a:t>; 5.0% </a:t>
            </a:r>
            <a:r>
              <a:rPr lang="en-US" dirty="0" err="1" smtClean="0"/>
              <a:t>Benzylamine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7" name="Content Placeholder 6" descr="Graph2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43435" y="1295400"/>
            <a:ext cx="5857129" cy="4525963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Content Placeholder 4" descr="Graph3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43435" y="1295400"/>
            <a:ext cx="5857129" cy="4525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 and G Band Intensity Ratio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47800" y="22860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-25000" dirty="0" smtClean="0"/>
                        <a:t>D</a:t>
                      </a:r>
                      <a:r>
                        <a:rPr lang="en-US" dirty="0" smtClean="0"/>
                        <a:t>/I</a:t>
                      </a:r>
                      <a:r>
                        <a:rPr lang="en-US" baseline="-25000" dirty="0" smtClean="0"/>
                        <a:t>G</a:t>
                      </a:r>
                      <a:endParaRPr lang="en-US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Pristine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0.897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baseline="0" dirty="0" smtClean="0"/>
                        <a:t> 0.125%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dirty="0" smtClean="0"/>
                        <a:t> 1.0%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Pyrazine</a:t>
                      </a:r>
                      <a:r>
                        <a:rPr lang="en-US" dirty="0" smtClean="0"/>
                        <a:t> 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Benzylamine</a:t>
                      </a:r>
                      <a:r>
                        <a:rPr lang="en-US" dirty="0" smtClean="0"/>
                        <a:t> 3.0%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Benzylaminne</a:t>
                      </a:r>
                      <a:r>
                        <a:rPr lang="en-US" dirty="0" smtClean="0"/>
                        <a:t> 5.0%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PPMS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Pristine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SResistivityVsMagneticF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87037"/>
            <a:ext cx="3505200" cy="2708563"/>
          </a:xfrm>
          <a:prstGeom prst="rect">
            <a:avLst/>
          </a:prstGeom>
        </p:spPr>
      </p:pic>
      <p:pic>
        <p:nvPicPr>
          <p:cNvPr id="6" name="Picture 5" descr="ResistivityVsTempDS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539836"/>
            <a:ext cx="3505200" cy="2708564"/>
          </a:xfrm>
          <a:prstGeom prst="rect">
            <a:avLst/>
          </a:prstGeom>
        </p:spPr>
      </p:pic>
      <p:pic>
        <p:nvPicPr>
          <p:cNvPr id="7" name="Picture 6" descr="ResistivityVsTempSS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541" y="3571010"/>
            <a:ext cx="3464859" cy="2677390"/>
          </a:xfrm>
          <a:prstGeom prst="rect">
            <a:avLst/>
          </a:prstGeom>
        </p:spPr>
      </p:pic>
      <p:pic>
        <p:nvPicPr>
          <p:cNvPr id="8" name="Picture 7" descr="SSResistivityVsMagneticF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3341" y="159327"/>
            <a:ext cx="3541059" cy="27362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9200" y="282958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Resistivity as a function of magnetic field for the shiny side of a pristine carbon </a:t>
            </a:r>
            <a:r>
              <a:rPr lang="en-US" sz="1400" dirty="0" err="1" smtClean="0"/>
              <a:t>nanoribbons</a:t>
            </a:r>
            <a:r>
              <a:rPr lang="en-US" sz="1400" dirty="0" smtClean="0"/>
              <a:t>. 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33400" y="2829580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Resistivity as a function of magnetic field for the dark side of a pristine carbon </a:t>
            </a:r>
            <a:r>
              <a:rPr lang="en-US" sz="1400" dirty="0" err="1" smtClean="0"/>
              <a:t>nanoribbons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609600" y="6182380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Resistivity as a function of temperature for the dark side of a pristine carbon </a:t>
            </a:r>
            <a:r>
              <a:rPr lang="en-US" sz="1400" dirty="0" err="1" smtClean="0"/>
              <a:t>nanoribbons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5029200" y="6182380"/>
            <a:ext cx="358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Resistivity as a function of temperature for the shiny side of a pristine carbon </a:t>
            </a:r>
            <a:r>
              <a:rPr lang="en-US" sz="1400" dirty="0" err="1" smtClean="0"/>
              <a:t>nanoribbons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Conduct further trials to determine ideal concentration for doping</a:t>
            </a:r>
          </a:p>
          <a:p>
            <a:r>
              <a:rPr lang="en-US" dirty="0" smtClean="0"/>
              <a:t>Additional characterization to search for evidence of N-doping</a:t>
            </a:r>
          </a:p>
          <a:p>
            <a:pPr lvl="1"/>
            <a:r>
              <a:rPr lang="en-US" dirty="0" smtClean="0"/>
              <a:t>Electron Diffraction</a:t>
            </a:r>
          </a:p>
          <a:p>
            <a:pPr lvl="1"/>
            <a:r>
              <a:rPr lang="en-US" dirty="0" err="1" smtClean="0"/>
              <a:t>Thermogravimetric</a:t>
            </a:r>
            <a:r>
              <a:rPr lang="en-US" dirty="0" smtClean="0"/>
              <a:t> Analysis (TGA)</a:t>
            </a:r>
          </a:p>
          <a:p>
            <a:pPr lvl="1"/>
            <a:r>
              <a:rPr lang="en-US" dirty="0" smtClean="0"/>
              <a:t>X-ray Photoelectron Spectroscopy (XPS)</a:t>
            </a:r>
          </a:p>
          <a:p>
            <a:pPr lvl="1"/>
            <a:r>
              <a:rPr lang="en-US" dirty="0" smtClean="0"/>
              <a:t>Electron Energy Loss Spectroscopy (EELS)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synthesis treatment:</a:t>
            </a:r>
          </a:p>
          <a:p>
            <a:pPr lvl="1"/>
            <a:r>
              <a:rPr lang="en-US" dirty="0" smtClean="0"/>
              <a:t>Ammonia (NH</a:t>
            </a:r>
            <a:r>
              <a:rPr lang="en-US" baseline="-25000" dirty="0" smtClean="0"/>
              <a:t>3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Boron Doping:</a:t>
            </a:r>
          </a:p>
          <a:p>
            <a:pPr lvl="1"/>
            <a:r>
              <a:rPr lang="en-US" dirty="0" smtClean="0"/>
              <a:t>TEB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286000"/>
            <a:ext cx="914401" cy="70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3733800"/>
            <a:ext cx="1143000" cy="1109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DSCF013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0.125 wt%  </a:t>
            </a:r>
            <a:r>
              <a:rPr lang="en-US" dirty="0" err="1" smtClean="0"/>
              <a:t>Triethylborane</a:t>
            </a:r>
            <a:r>
              <a:rPr lang="en-US" dirty="0" smtClean="0"/>
              <a:t>, 1.0 wt%  </a:t>
            </a:r>
            <a:r>
              <a:rPr lang="en-US" dirty="0" err="1" smtClean="0"/>
              <a:t>Triethylborane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0.125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135469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0.125 wt% </a:t>
            </a:r>
            <a:r>
              <a:rPr lang="en-US" dirty="0" err="1" smtClean="0"/>
              <a:t>triethylborane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5" name="Picture 14" descr="Archive 7M42P7SY f00000003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5060" y="3733800"/>
            <a:ext cx="2948940" cy="2359152"/>
          </a:xfrm>
          <a:prstGeom prst="rect">
            <a:avLst/>
          </a:prstGeom>
        </p:spPr>
      </p:pic>
      <p:pic>
        <p:nvPicPr>
          <p:cNvPr id="16" name="Picture 15" descr="Archive 7M42P7SY f0000000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3733800"/>
            <a:ext cx="2948940" cy="2359152"/>
          </a:xfrm>
          <a:prstGeom prst="rect">
            <a:avLst/>
          </a:prstGeom>
        </p:spPr>
      </p:pic>
      <p:pic>
        <p:nvPicPr>
          <p:cNvPr id="17" name="Picture 16" descr="Archive 7M42P7SY f00000005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33800"/>
            <a:ext cx="2948940" cy="2359152"/>
          </a:xfrm>
          <a:prstGeom prst="rect">
            <a:avLst/>
          </a:prstGeom>
        </p:spPr>
      </p:pic>
      <p:pic>
        <p:nvPicPr>
          <p:cNvPr id="20" name="Picture 19" descr="Archive 7M42P7SY f00000007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5060" y="1219200"/>
            <a:ext cx="2948940" cy="2359152"/>
          </a:xfrm>
          <a:prstGeom prst="rect">
            <a:avLst/>
          </a:prstGeom>
        </p:spPr>
      </p:pic>
      <p:pic>
        <p:nvPicPr>
          <p:cNvPr id="21" name="Picture 20" descr="Archive 7M42P7SY f00000008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7530" y="1219200"/>
            <a:ext cx="2948940" cy="2359152"/>
          </a:xfrm>
          <a:prstGeom prst="rect">
            <a:avLst/>
          </a:prstGeom>
        </p:spPr>
      </p:pic>
      <p:pic>
        <p:nvPicPr>
          <p:cNvPr id="23" name="Picture 22" descr="Archive 7M42P7SY f00000010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2192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0.125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135469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0.125 wt% </a:t>
            </a:r>
            <a:r>
              <a:rPr lang="en-US" dirty="0" err="1" smtClean="0"/>
              <a:t>triethylborane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5" name="Picture 24" descr="Archive 7M42P7SY f0000001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19200"/>
            <a:ext cx="2948940" cy="2359152"/>
          </a:xfrm>
          <a:prstGeom prst="rect">
            <a:avLst/>
          </a:prstGeom>
        </p:spPr>
      </p:pic>
      <p:pic>
        <p:nvPicPr>
          <p:cNvPr id="18" name="Picture 17" descr="Archive 7M45Y7TN f00000012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7530" y="1219200"/>
            <a:ext cx="2948940" cy="2359152"/>
          </a:xfrm>
          <a:prstGeom prst="rect">
            <a:avLst/>
          </a:prstGeom>
        </p:spPr>
      </p:pic>
      <p:pic>
        <p:nvPicPr>
          <p:cNvPr id="26" name="Picture 25" descr="Archive 7M45Y7TN f00000014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33800"/>
            <a:ext cx="2948940" cy="2359152"/>
          </a:xfrm>
          <a:prstGeom prst="rect">
            <a:avLst/>
          </a:prstGeom>
        </p:spPr>
      </p:pic>
      <p:pic>
        <p:nvPicPr>
          <p:cNvPr id="27" name="Picture 26" descr="Archive 7M45Y7TN f00000002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7530" y="3733800"/>
            <a:ext cx="2948940" cy="2359152"/>
          </a:xfrm>
          <a:prstGeom prst="rect">
            <a:avLst/>
          </a:prstGeom>
        </p:spPr>
      </p:pic>
      <p:pic>
        <p:nvPicPr>
          <p:cNvPr id="28" name="Picture 27" descr="Archive 7M45Y7TN f00000005.t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95060" y="3733800"/>
            <a:ext cx="2948940" cy="2359152"/>
          </a:xfrm>
          <a:prstGeom prst="rect">
            <a:avLst/>
          </a:prstGeom>
        </p:spPr>
      </p:pic>
      <p:pic>
        <p:nvPicPr>
          <p:cNvPr id="29" name="Picture 28" descr="Archive 7M45Y7TN f00000007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95060" y="12192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0.125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6135469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0.125 wt% </a:t>
            </a:r>
            <a:r>
              <a:rPr lang="en-US" dirty="0" err="1" smtClean="0"/>
              <a:t>triethylborane</a:t>
            </a:r>
            <a:r>
              <a:rPr lang="en-US" dirty="0" smtClean="0"/>
              <a:t>. Evidence of tube and fiber growth.</a:t>
            </a:r>
            <a:endParaRPr lang="en-US" dirty="0"/>
          </a:p>
        </p:txBody>
      </p:sp>
      <p:pic>
        <p:nvPicPr>
          <p:cNvPr id="22" name="Picture 21" descr="Archive 7M42P7SY f00000009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219200"/>
            <a:ext cx="2948940" cy="2359152"/>
          </a:xfrm>
          <a:prstGeom prst="rect">
            <a:avLst/>
          </a:prstGeom>
        </p:spPr>
      </p:pic>
      <p:pic>
        <p:nvPicPr>
          <p:cNvPr id="18" name="Picture 17" descr="Archive 7M45Y7TN f0000000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1219200"/>
            <a:ext cx="2948940" cy="2359152"/>
          </a:xfrm>
          <a:prstGeom prst="rect">
            <a:avLst/>
          </a:prstGeom>
        </p:spPr>
      </p:pic>
      <p:pic>
        <p:nvPicPr>
          <p:cNvPr id="26" name="Picture 25" descr="Archive 7M45Y7TN f00000003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3733800"/>
            <a:ext cx="2948940" cy="2359152"/>
          </a:xfrm>
          <a:prstGeom prst="rect">
            <a:avLst/>
          </a:prstGeom>
        </p:spPr>
      </p:pic>
      <p:pic>
        <p:nvPicPr>
          <p:cNvPr id="27" name="Picture 26" descr="Archive 7M45Y7TN f00000010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000" y="37338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1.0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44958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1.0 wt% </a:t>
            </a:r>
            <a:r>
              <a:rPr lang="en-US" dirty="0" err="1" smtClean="0"/>
              <a:t>triethylborane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Picture 9" descr="Archive 7M45U76S f0000000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7530" y="2057400"/>
            <a:ext cx="2948940" cy="2359152"/>
          </a:xfrm>
          <a:prstGeom prst="rect">
            <a:avLst/>
          </a:prstGeom>
        </p:spPr>
      </p:pic>
      <p:pic>
        <p:nvPicPr>
          <p:cNvPr id="11" name="Picture 10" descr="Archive 7M45U76S f00000004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5060" y="2057400"/>
            <a:ext cx="2948940" cy="2359152"/>
          </a:xfrm>
          <a:prstGeom prst="rect">
            <a:avLst/>
          </a:prstGeom>
        </p:spPr>
      </p:pic>
      <p:pic>
        <p:nvPicPr>
          <p:cNvPr id="17" name="Picture 16" descr="Archive 7M45U76S f00000007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0574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1371600" y="685800"/>
            <a:ext cx="6400800" cy="457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1.0 wt% </a:t>
            </a:r>
            <a:r>
              <a:rPr lang="en-US" dirty="0" err="1" smtClean="0"/>
              <a:t>Triethylborane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400" y="6135469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 images of carbon </a:t>
            </a:r>
            <a:r>
              <a:rPr lang="en-US" dirty="0" err="1" smtClean="0"/>
              <a:t>nanoribbons</a:t>
            </a:r>
            <a:r>
              <a:rPr lang="en-US" dirty="0" smtClean="0"/>
              <a:t> doped with 1.0 wt% </a:t>
            </a:r>
            <a:r>
              <a:rPr lang="en-US" dirty="0" err="1" smtClean="0"/>
              <a:t>triethylborane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6" name="Picture 15" descr="Archive 7M45U76S f00000006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219200"/>
            <a:ext cx="2948940" cy="2359152"/>
          </a:xfrm>
          <a:prstGeom prst="rect">
            <a:avLst/>
          </a:prstGeom>
        </p:spPr>
      </p:pic>
      <p:pic>
        <p:nvPicPr>
          <p:cNvPr id="18" name="Picture 17" descr="Archive 7M45U76S f00000008.t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3733800"/>
            <a:ext cx="2948940" cy="2359152"/>
          </a:xfrm>
          <a:prstGeom prst="rect">
            <a:avLst/>
          </a:prstGeom>
        </p:spPr>
      </p:pic>
      <p:pic>
        <p:nvPicPr>
          <p:cNvPr id="20" name="Picture 19" descr="Archive 7M45U76S f00000009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7800" y="3733800"/>
            <a:ext cx="2948940" cy="2359152"/>
          </a:xfrm>
          <a:prstGeom prst="rect">
            <a:avLst/>
          </a:prstGeom>
        </p:spPr>
      </p:pic>
      <p:pic>
        <p:nvPicPr>
          <p:cNvPr id="12" name="Picture 11" descr="Archive 7M45U76S f00000005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7800" y="1219200"/>
            <a:ext cx="2948940" cy="2359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Prof. M. </a:t>
            </a:r>
            <a:r>
              <a:rPr lang="en-US" dirty="0" err="1" smtClean="0"/>
              <a:t>Terrones</a:t>
            </a:r>
            <a:r>
              <a:rPr lang="en-US" dirty="0" smtClean="0"/>
              <a:t>; Prof. H. </a:t>
            </a:r>
            <a:r>
              <a:rPr lang="en-US" dirty="0" err="1" smtClean="0"/>
              <a:t>Terrones</a:t>
            </a:r>
            <a:r>
              <a:rPr lang="en-US" dirty="0" smtClean="0"/>
              <a:t>; Prof. P. </a:t>
            </a:r>
            <a:r>
              <a:rPr lang="en-US" dirty="0" err="1" smtClean="0"/>
              <a:t>Ajayan</a:t>
            </a:r>
            <a:r>
              <a:rPr lang="en-US" dirty="0" smtClean="0"/>
              <a:t>; Prof. E. </a:t>
            </a:r>
            <a:r>
              <a:rPr lang="en-US" dirty="0" err="1" smtClean="0"/>
              <a:t>Muñoz</a:t>
            </a:r>
            <a:r>
              <a:rPr lang="en-US" dirty="0" smtClean="0"/>
              <a:t>; D. Ramirez; H. </a:t>
            </a:r>
            <a:r>
              <a:rPr lang="en-US" dirty="0" err="1" smtClean="0"/>
              <a:t>Martínez</a:t>
            </a:r>
            <a:r>
              <a:rPr lang="en-US" dirty="0" smtClean="0"/>
              <a:t>; S. Vega; A. Morelos; V. Gonzalez; A. </a:t>
            </a:r>
            <a:r>
              <a:rPr lang="en-US" dirty="0" err="1" smtClean="0"/>
              <a:t>Botello</a:t>
            </a:r>
            <a:r>
              <a:rPr lang="en-US" dirty="0" smtClean="0"/>
              <a:t>; Rice University; IPICYT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4267200"/>
            <a:ext cx="18573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343400"/>
            <a:ext cx="1894974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 Cited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Hongjie</a:t>
            </a:r>
            <a:r>
              <a:rPr lang="en-US" dirty="0" smtClean="0"/>
              <a:t> Dai et al. “Chemically Derived, </a:t>
            </a:r>
            <a:r>
              <a:rPr lang="en-US" dirty="0" err="1" smtClean="0"/>
              <a:t>Ultrasmooth</a:t>
            </a:r>
            <a:r>
              <a:rPr lang="en-US" dirty="0" smtClean="0"/>
              <a:t> </a:t>
            </a:r>
            <a:r>
              <a:rPr lang="en-US" dirty="0" err="1" smtClean="0"/>
              <a:t>Graphene</a:t>
            </a:r>
            <a:r>
              <a:rPr lang="en-US" dirty="0" smtClean="0"/>
              <a:t> </a:t>
            </a:r>
            <a:r>
              <a:rPr lang="en-US" dirty="0" err="1" smtClean="0"/>
              <a:t>Nanoribbon</a:t>
            </a:r>
            <a:r>
              <a:rPr lang="en-US" dirty="0" smtClean="0"/>
              <a:t> Semiconductors.” </a:t>
            </a:r>
            <a:r>
              <a:rPr lang="en-US" i="1" dirty="0" smtClean="0"/>
              <a:t>Science</a:t>
            </a:r>
            <a:r>
              <a:rPr lang="en-US" dirty="0" smtClean="0"/>
              <a:t> 29 Feb 2008: vol. 19, 1229-1231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Jiao, </a:t>
            </a:r>
            <a:r>
              <a:rPr lang="en-US" dirty="0" err="1" smtClean="0"/>
              <a:t>Liying</a:t>
            </a:r>
            <a:r>
              <a:rPr lang="en-US" dirty="0" smtClean="0"/>
              <a:t> et al. “Narrow </a:t>
            </a:r>
            <a:r>
              <a:rPr lang="en-US" dirty="0" err="1" smtClean="0"/>
              <a:t>graphene</a:t>
            </a:r>
            <a:r>
              <a:rPr lang="en-US" dirty="0" smtClean="0"/>
              <a:t> </a:t>
            </a:r>
            <a:r>
              <a:rPr lang="en-US" dirty="0" err="1" smtClean="0"/>
              <a:t>nanoribbons</a:t>
            </a:r>
            <a:r>
              <a:rPr lang="en-US" dirty="0" smtClean="0"/>
              <a:t> from carbon nanotubes.” </a:t>
            </a:r>
            <a:r>
              <a:rPr lang="en-US" i="1" dirty="0" smtClean="0"/>
              <a:t>Nature</a:t>
            </a:r>
            <a:r>
              <a:rPr lang="en-US" dirty="0" smtClean="0"/>
              <a:t> 16 April 2009: vol. 458, 877-880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Cano-</a:t>
            </a:r>
            <a:r>
              <a:rPr lang="en-US" dirty="0" err="1" smtClean="0"/>
              <a:t>Márquez</a:t>
            </a:r>
            <a:r>
              <a:rPr lang="en-US" dirty="0" smtClean="0"/>
              <a:t>, Abraham G. et al. “Ex-MWNTs: </a:t>
            </a:r>
            <a:r>
              <a:rPr lang="en-US" dirty="0" err="1" smtClean="0"/>
              <a:t>Graphene</a:t>
            </a:r>
            <a:r>
              <a:rPr lang="en-US" dirty="0" smtClean="0"/>
              <a:t> Sheets and Ribbons Produced by Lithium Intercalation and Exfoliation of Carbon Nanotubes” </a:t>
            </a:r>
            <a:r>
              <a:rPr lang="en-US" i="1" dirty="0" err="1" smtClean="0"/>
              <a:t>Nano</a:t>
            </a:r>
            <a:r>
              <a:rPr lang="en-US" i="1" dirty="0" smtClean="0"/>
              <a:t> Letters</a:t>
            </a:r>
            <a:r>
              <a:rPr lang="en-US" dirty="0" smtClean="0"/>
              <a:t> 2009: vol. 9, no. 4, 1527-1533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Kosynkin</a:t>
            </a:r>
            <a:r>
              <a:rPr lang="en-US" dirty="0" smtClean="0"/>
              <a:t>, Dmitry V. et al. “Longitudinal unzipping of carbon nanotubes to form </a:t>
            </a:r>
            <a:r>
              <a:rPr lang="en-US" dirty="0" err="1" smtClean="0"/>
              <a:t>graphene</a:t>
            </a:r>
            <a:r>
              <a:rPr lang="en-US" dirty="0" smtClean="0"/>
              <a:t> </a:t>
            </a:r>
            <a:r>
              <a:rPr lang="en-US" dirty="0" err="1" smtClean="0"/>
              <a:t>nanoribbons</a:t>
            </a:r>
            <a:r>
              <a:rPr lang="en-US" dirty="0" smtClean="0"/>
              <a:t>” </a:t>
            </a:r>
            <a:r>
              <a:rPr lang="en-US" i="1" dirty="0" smtClean="0"/>
              <a:t>Nature </a:t>
            </a:r>
            <a:r>
              <a:rPr lang="en-US" dirty="0" smtClean="0"/>
              <a:t>16 April 2009: vol. 458, 872-876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Murayama, H. and T. Maeda “A novel form of filamentous graphite” </a:t>
            </a:r>
            <a:r>
              <a:rPr lang="en-US" i="1" dirty="0" smtClean="0"/>
              <a:t>Nature</a:t>
            </a:r>
            <a:r>
              <a:rPr lang="en-US" dirty="0" smtClean="0"/>
              <a:t> 28 June 1990: vol. 345, 791-793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Wei, </a:t>
            </a:r>
            <a:r>
              <a:rPr lang="en-US" dirty="0" err="1" smtClean="0"/>
              <a:t>Dacheng</a:t>
            </a:r>
            <a:r>
              <a:rPr lang="en-US" dirty="0" smtClean="0"/>
              <a:t> et al. “Synthesis of N-Doped </a:t>
            </a:r>
            <a:r>
              <a:rPr lang="en-US" dirty="0" err="1" smtClean="0"/>
              <a:t>Graphene</a:t>
            </a:r>
            <a:r>
              <a:rPr lang="en-US" dirty="0" smtClean="0"/>
              <a:t> by Chemical Vapor Deposition and its Electrical Properties” </a:t>
            </a:r>
            <a:r>
              <a:rPr lang="en-US" i="1" dirty="0" err="1" smtClean="0"/>
              <a:t>Nano</a:t>
            </a:r>
            <a:r>
              <a:rPr lang="en-US" i="1" dirty="0" smtClean="0"/>
              <a:t> Letters</a:t>
            </a:r>
            <a:r>
              <a:rPr lang="en-US" dirty="0" smtClean="0"/>
              <a:t>  2009: Vol. 9. no. 5, 1752-1758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Wang, </a:t>
            </a:r>
            <a:r>
              <a:rPr lang="en-US" dirty="0" err="1" smtClean="0"/>
              <a:t>Xinran</a:t>
            </a:r>
            <a:r>
              <a:rPr lang="en-US" dirty="0" smtClean="0"/>
              <a:t> et al. “N-doping of </a:t>
            </a:r>
            <a:r>
              <a:rPr lang="en-US" dirty="0" err="1" smtClean="0"/>
              <a:t>Graphene</a:t>
            </a:r>
            <a:r>
              <a:rPr lang="en-US" dirty="0" smtClean="0"/>
              <a:t> through Electrochemical Reactions with Ammonia” </a:t>
            </a:r>
            <a:r>
              <a:rPr lang="en-US" i="1" dirty="0" smtClean="0"/>
              <a:t>Science</a:t>
            </a:r>
            <a:r>
              <a:rPr lang="en-US" dirty="0" smtClean="0"/>
              <a:t> 8 May 2009:</a:t>
            </a:r>
            <a:br>
              <a:rPr lang="en-US" dirty="0" smtClean="0"/>
            </a:br>
            <a:r>
              <a:rPr lang="en-US" dirty="0" smtClean="0"/>
              <a:t>Vol. 324. no. 5928, 768 - 771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015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015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57399" y="0"/>
            <a:ext cx="5143499" cy="6858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Chemical Vapor Deposition </a:t>
            </a:r>
            <a:r>
              <a:rPr lang="en-US" dirty="0" err="1" smtClean="0"/>
              <a:t>Pyrolysis</a:t>
            </a:r>
            <a:endParaRPr lang="en-US" dirty="0" smtClean="0"/>
          </a:p>
          <a:p>
            <a:r>
              <a:rPr lang="en-US" dirty="0" smtClean="0"/>
              <a:t>Solution Preparation:</a:t>
            </a:r>
          </a:p>
          <a:p>
            <a:pPr lvl="1"/>
            <a:r>
              <a:rPr lang="en-US" dirty="0" smtClean="0"/>
              <a:t>280 ml (98.625 wt%) Ethanol</a:t>
            </a:r>
          </a:p>
          <a:p>
            <a:pPr lvl="1"/>
            <a:r>
              <a:rPr lang="en-US" dirty="0" smtClean="0"/>
              <a:t>2.8035 g (1.25 wt%) </a:t>
            </a:r>
            <a:r>
              <a:rPr lang="en-US" dirty="0" err="1" smtClean="0"/>
              <a:t>Ferrocene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266 µL (0.125 wt%) </a:t>
            </a:r>
            <a:r>
              <a:rPr lang="en-US" dirty="0" err="1" smtClean="0"/>
              <a:t>Thiophene</a:t>
            </a:r>
            <a:endParaRPr lang="en-US" dirty="0" smtClean="0"/>
          </a:p>
          <a:p>
            <a:r>
              <a:rPr lang="en-US" dirty="0" smtClean="0"/>
              <a:t>Furnace Temperature:</a:t>
            </a:r>
          </a:p>
          <a:p>
            <a:pPr lvl="1"/>
            <a:r>
              <a:rPr lang="en-US" dirty="0" smtClean="0"/>
              <a:t>950°C</a:t>
            </a:r>
          </a:p>
          <a:p>
            <a:r>
              <a:rPr lang="en-US" dirty="0" smtClean="0"/>
              <a:t>Flux Rates:</a:t>
            </a:r>
          </a:p>
          <a:p>
            <a:pPr lvl="1"/>
            <a:r>
              <a:rPr lang="en-US" dirty="0" smtClean="0"/>
              <a:t>Heat/Cool: 0.2 L/min</a:t>
            </a:r>
          </a:p>
          <a:p>
            <a:pPr lvl="1"/>
            <a:r>
              <a:rPr lang="en-US" dirty="0" smtClean="0"/>
              <a:t>Synthesis: 0.8 L/min</a:t>
            </a:r>
          </a:p>
          <a:p>
            <a:r>
              <a:rPr lang="en-US" dirty="0" smtClean="0"/>
              <a:t>Ultrasonic Generator:</a:t>
            </a:r>
          </a:p>
          <a:p>
            <a:pPr lvl="1"/>
            <a:r>
              <a:rPr lang="en-US" dirty="0" smtClean="0"/>
              <a:t>Wavelength: 590</a:t>
            </a:r>
          </a:p>
          <a:p>
            <a:pPr lvl="1"/>
            <a:r>
              <a:rPr lang="en-US" dirty="0" smtClean="0"/>
              <a:t>Frequency: 568</a:t>
            </a:r>
          </a:p>
          <a:p>
            <a:r>
              <a:rPr lang="en-US" dirty="0" smtClean="0"/>
              <a:t>Synthesis Duration:</a:t>
            </a:r>
          </a:p>
          <a:p>
            <a:pPr lvl="1"/>
            <a:r>
              <a:rPr lang="en-US" dirty="0" smtClean="0"/>
              <a:t>30min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Content Placeholder 4" descr="Picture 0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3962400"/>
            <a:ext cx="2590800" cy="19431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6" name="Content Placeholder 5" descr="Picture 0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6134100" y="1866900"/>
            <a:ext cx="2133600" cy="17526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Content Placeholder 5" descr="Picture 02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834887" y="612913"/>
            <a:ext cx="6864626" cy="56388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  <p:pic>
        <p:nvPicPr>
          <p:cNvPr id="5" name="Content Placeholder 4" descr="Picture 02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SCF0135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89508" cy="689213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Rice University Summer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1406</TotalTime>
  <Words>1352</Words>
  <Application>Microsoft Office PowerPoint</Application>
  <PresentationFormat>On-screen Show (4:3)</PresentationFormat>
  <Paragraphs>247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Synthesis and Characterization of N-Doped Carbon Nanoribbons </vt:lpstr>
      <vt:lpstr>Slide 2</vt:lpstr>
      <vt:lpstr>Purpose</vt:lpstr>
      <vt:lpstr>Review of Literature: Carbon Nanoribbons</vt:lpstr>
      <vt:lpstr>Slide 5</vt:lpstr>
      <vt:lpstr>Method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SEM Characterization</vt:lpstr>
      <vt:lpstr>Slide 20</vt:lpstr>
      <vt:lpstr>Method of Production: In-Situ  N-Doped nanoribbons</vt:lpstr>
      <vt:lpstr>Method of Production: In-Situ N-Doped nanoribbons</vt:lpstr>
      <vt:lpstr>Characterization Methods</vt:lpstr>
      <vt:lpstr>SEM</vt:lpstr>
      <vt:lpstr>Slide 25</vt:lpstr>
      <vt:lpstr>Slide 26</vt:lpstr>
      <vt:lpstr>Slide 27</vt:lpstr>
      <vt:lpstr>SEM</vt:lpstr>
      <vt:lpstr>Slide 29</vt:lpstr>
      <vt:lpstr>Slide 30</vt:lpstr>
      <vt:lpstr>Slide 31</vt:lpstr>
      <vt:lpstr>Slide 32</vt:lpstr>
      <vt:lpstr>TEM</vt:lpstr>
      <vt:lpstr>Slide 34</vt:lpstr>
      <vt:lpstr>Slide 35</vt:lpstr>
      <vt:lpstr>Slide 36</vt:lpstr>
      <vt:lpstr>Slide 37</vt:lpstr>
      <vt:lpstr>Slide 38</vt:lpstr>
      <vt:lpstr>XRD</vt:lpstr>
      <vt:lpstr>Bragg’s Law: nλ=2d sin(θ) </vt:lpstr>
      <vt:lpstr>Spacing Between Graphitic Planes</vt:lpstr>
      <vt:lpstr>Raman</vt:lpstr>
      <vt:lpstr>Slide 43</vt:lpstr>
      <vt:lpstr>Slide 44</vt:lpstr>
      <vt:lpstr>D and G Band Intensity Ratio</vt:lpstr>
      <vt:lpstr>PPMS</vt:lpstr>
      <vt:lpstr>Slide 47</vt:lpstr>
      <vt:lpstr>Future Work</vt:lpstr>
      <vt:lpstr>Future Work</vt:lpstr>
      <vt:lpstr>SEM</vt:lpstr>
      <vt:lpstr>Slide 51</vt:lpstr>
      <vt:lpstr>Slide 52</vt:lpstr>
      <vt:lpstr>Slide 53</vt:lpstr>
      <vt:lpstr>Slide 54</vt:lpstr>
      <vt:lpstr>Slide 55</vt:lpstr>
      <vt:lpstr>Acknowledgements</vt:lpstr>
      <vt:lpstr>Works Cited</vt:lpstr>
      <vt:lpstr>Slide 58</vt:lpstr>
      <vt:lpstr>Slide 59</vt:lpstr>
      <vt:lpstr>Slide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John Glauber</dc:creator>
  <cp:lastModifiedBy>Agartha</cp:lastModifiedBy>
  <cp:revision>184</cp:revision>
  <dcterms:created xsi:type="dcterms:W3CDTF">2009-07-21T16:46:03Z</dcterms:created>
  <dcterms:modified xsi:type="dcterms:W3CDTF">2009-11-16T09:07:02Z</dcterms:modified>
</cp:coreProperties>
</file>